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2"/>
  </p:sldMasterIdLst>
  <p:sldIdLst>
    <p:sldId id="267" r:id="rId23"/>
    <p:sldId id="266" r:id="rId24"/>
    <p:sldId id="268" r:id="rId25"/>
    <p:sldId id="270" r:id="rId26"/>
    <p:sldId id="271" r:id="rId27"/>
    <p:sldId id="272" r:id="rId2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горь Жуков" initials="ИЖ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61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slide" Target="slides/slide4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2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slide" Target="slides/slide3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2.xml"/><Relationship Id="rId32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Master" Target="slideMasters/slideMaster1.xml"/><Relationship Id="rId27" Type="http://schemas.openxmlformats.org/officeDocument/2006/relationships/slide" Target="slides/slide5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20"/>
      <c:depthPercent val="5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3701474911070698E-2"/>
          <c:y val="3.5479288075192801E-2"/>
          <c:w val="0.98629852508892935"/>
          <c:h val="0.6986582461021462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0"/>
          <c:dPt>
            <c:idx val="0"/>
            <c:bubble3D val="0"/>
            <c:explosion val="18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DD3C-4297-A9EC-52CB13DE0FEC}"/>
              </c:ext>
            </c:extLst>
          </c:dPt>
          <c:dPt>
            <c:idx val="1"/>
            <c:bubble3D val="0"/>
            <c:explosion val="4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DD3C-4297-A9EC-52CB13DE0FEC}"/>
              </c:ext>
            </c:extLst>
          </c:dPt>
          <c:dPt>
            <c:idx val="2"/>
            <c:bubble3D val="0"/>
            <c:explosion val="17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2-DD3C-4297-A9EC-52CB13DE0FEC}"/>
              </c:ext>
            </c:extLst>
          </c:dPt>
          <c:dPt>
            <c:idx val="3"/>
            <c:bubble3D val="0"/>
            <c:explosion val="7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4-DD3C-4297-A9EC-52CB13DE0FEC}"/>
              </c:ext>
            </c:extLst>
          </c:dPt>
          <c:dPt>
            <c:idx val="4"/>
            <c:bubble3D val="0"/>
            <c:explosion val="14"/>
            <c:spPr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DD3C-4297-A9EC-52CB13DE0FEC}"/>
              </c:ext>
            </c:extLst>
          </c:dPt>
          <c:dLbls>
            <c:dLbl>
              <c:idx val="0"/>
              <c:layout>
                <c:manualLayout>
                  <c:x val="5.4793702246966107E-2"/>
                  <c:y val="-1.737646497854292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20,9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D3C-4297-A9EC-52CB13DE0FEC}"/>
                </c:ext>
              </c:extLst>
            </c:dLbl>
            <c:dLbl>
              <c:idx val="1"/>
              <c:layout>
                <c:manualLayout>
                  <c:x val="-3.8732768160450237E-2"/>
                  <c:y val="3.75085128097803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D3C-4297-A9EC-52CB13DE0FEC}"/>
                </c:ext>
              </c:extLst>
            </c:dLbl>
            <c:dLbl>
              <c:idx val="2"/>
              <c:layout>
                <c:manualLayout>
                  <c:x val="2.6725703856843837E-3"/>
                  <c:y val="2.1714824847709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D3C-4297-A9EC-52CB13DE0FEC}"/>
                </c:ext>
              </c:extLst>
            </c:dLbl>
            <c:dLbl>
              <c:idx val="3"/>
              <c:layout>
                <c:manualLayout>
                  <c:x val="1.739161205092132E-2"/>
                  <c:y val="1.21738865446043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D3C-4297-A9EC-52CB13DE0FEC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D3C-4297-A9EC-52CB13DE0F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cap="none" spc="0" baseline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нарушения при формировании и исполнении бюджетов </c:v>
                </c:pt>
                <c:pt idx="1">
                  <c:v>нарушения ведения бухгалтерского учета, составления и предоставления отчетности</c:v>
                </c:pt>
                <c:pt idx="2">
                  <c:v>нецелевое использование бюджетных средств</c:v>
                </c:pt>
                <c:pt idx="3">
                  <c:v>нарушения при осуществлении государственных (муниципальных) закупок и закупок отдельными видами юридических лиц</c:v>
                </c:pt>
                <c:pt idx="4">
                  <c:v>Нарушения в сфере управления и распоряжения государственной (муниципальной) собственностью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47.5</c:v>
                </c:pt>
                <c:pt idx="1">
                  <c:v>1.3</c:v>
                </c:pt>
                <c:pt idx="2">
                  <c:v>2.7</c:v>
                </c:pt>
                <c:pt idx="3">
                  <c:v>94.1</c:v>
                </c:pt>
                <c:pt idx="4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3C-4297-A9EC-52CB13DE0F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3499078538013696E-2"/>
          <c:y val="0.75398078049919814"/>
          <c:w val="0.97640639118599093"/>
          <c:h val="0.232359739757228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0" baseline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0" baseline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Количество составленных и направленных мировым судьям протоколов, </a:t>
            </a:r>
          </a:p>
          <a:p>
            <a:pPr>
              <a:defRPr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pPr>
            <a:r>
              <a:rPr lang="ru-RU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из них квалификация административных правонарушений в соответствии с КоАП РФ: - </a:t>
            </a:r>
            <a:r>
              <a:rPr lang="ru-RU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ru-RU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0" baseline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9525" cap="flat" cmpd="sng" algn="ctr">
              <a:noFill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gradFill rotWithShape="1">
                <a:gsLst>
                  <a:gs pos="0">
                    <a:schemeClr val="dk1">
                      <a:satMod val="103000"/>
                      <a:lumMod val="102000"/>
                      <a:tint val="94000"/>
                    </a:schemeClr>
                  </a:gs>
                  <a:gs pos="50000">
                    <a:schemeClr val="dk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dk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принятия должностными лицами бюджетных обязательств в размерах, превышающих утвержденные лимиты бюджетных обязательств (статья 15.15.10 КоАП)</c:v>
                </c:pt>
                <c:pt idx="1">
                  <c:v>предоставление финансовому органу заведомо недостоверной отчетности (статья 15.15.6 КоАП)</c:v>
                </c:pt>
                <c:pt idx="2">
                  <c:v>грубое нарушение требований к бухгалтерскому учеу, в том числе к бухгалтерской (финансовой) отчетности (часть 1 статьи 15.11 КоАП)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0F-4956-A60F-18AEFA18F4F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70395720"/>
        <c:axId val="170396112"/>
      </c:barChart>
      <c:catAx>
        <c:axId val="170395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baseline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396112"/>
        <c:crosses val="autoZero"/>
        <c:auto val="1"/>
        <c:lblAlgn val="ctr"/>
        <c:lblOffset val="100"/>
        <c:noMultiLvlLbl val="0"/>
      </c:catAx>
      <c:valAx>
        <c:axId val="170396112"/>
        <c:scaling>
          <c:orientation val="minMax"/>
          <c:max val="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395720"/>
        <c:crosses val="autoZero"/>
        <c:crossBetween val="between"/>
        <c:min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BD381-21CE-4BF2-BADB-2994547B1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463F698-DB32-4B98-88D1-AA3E62AC0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F8475A-9158-4EFC-B69F-69D79C2D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2E52-7219-46DB-A73A-A6BF1DB9F5D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115F93-41C7-4E5E-8BDC-D098F93CE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914F22-43D7-402D-85D8-B5F5D811A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52BAA-A74B-4B38-9A32-7E0C6828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038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0EE101-63A0-49FD-A710-395298779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1BE3EB6-3ADC-42F4-9B5F-245DBE5B4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F438DE-9247-4008-BB7B-BE8299819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2E52-7219-46DB-A73A-A6BF1DB9F5D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31CB4A-A9D9-4B37-8FF8-68E177DA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A3ABE3-924E-4A24-AC92-25C9DAC36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52BAA-A74B-4B38-9A32-7E0C6828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16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3CB9A5D-578E-4A94-A3B8-9FC97D7BD8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6E6581-54B7-4007-835F-AE017B42DB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C80519-53CC-4352-9C06-FB2043D53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2E52-7219-46DB-A73A-A6BF1DB9F5D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660F7A-FF75-438B-8D34-EBD24FDEB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AC3FE6-CC17-4FC6-946D-F476CDA06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52BAA-A74B-4B38-9A32-7E0C6828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681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3C1AC-06F3-4FB9-99E0-55BC4A793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27C17B-EAC5-40FB-B925-545B48EE7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18F7E4-B848-4915-AF51-8E47D5AAD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2E52-7219-46DB-A73A-A6BF1DB9F5D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6AE9F6-317E-4F51-B8F3-41DAB1F37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639EE4-A2AD-41BA-8DD8-7CC917DF1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52BAA-A74B-4B38-9A32-7E0C6828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193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FEA355-9472-41B5-8D7A-6601441F2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026ABD-3ED9-4B26-AC9A-8DD175AE9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191BD8-D2EA-46CF-A4FF-19B369AD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2E52-7219-46DB-A73A-A6BF1DB9F5D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76E396-B197-4E8D-A716-D5910E052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800471-F260-4C1A-9084-D8F483C0B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52BAA-A74B-4B38-9A32-7E0C6828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372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067EE5-7BAC-4F23-8C78-3568691C9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2C75C8-6CC1-4973-9E04-7132DA7DA9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4E78CC-486C-46E9-AB9C-E880AC431E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B2FAEF-DBCB-4ADC-A8A2-37C3804CB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2E52-7219-46DB-A73A-A6BF1DB9F5D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55A5FC-A2B0-4833-A97B-D5C8EA27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9F2B4D-E1ED-4FF7-9E32-6396AC66E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52BAA-A74B-4B38-9A32-7E0C6828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846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BA129E-1F33-4833-ABDD-901C7699A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3AF9B7-205C-4E17-A61B-217A2AEA0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7375AE-40AB-46DB-AAE4-6FF9871F9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925440-B51E-4CB4-BE3B-CF7D91314F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25C0C13-5EF4-46FE-8CD8-A416FC7806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6C2CBF1-2DEC-4FE6-9EA5-262207D03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2E52-7219-46DB-A73A-A6BF1DB9F5D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534C794-110F-4B75-899F-020D7518F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3F790C-168D-4C57-8DAB-69492CA4B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52BAA-A74B-4B38-9A32-7E0C6828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635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C38263-0BA3-4DCF-8FFC-EE2AAF59A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CFCE7FE-4015-4FAE-9162-2C26F3DDC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2E52-7219-46DB-A73A-A6BF1DB9F5D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B45F12E-D661-4898-B7D1-BC7F2A2D1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34A0B29-AA08-4154-B5B0-CA924BF2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52BAA-A74B-4B38-9A32-7E0C6828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131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FF245A5-D2EE-407A-B1B2-C710A97CD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2E52-7219-46DB-A73A-A6BF1DB9F5D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04C9979-989B-45BB-87BC-2ED9C054A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DEBB1DC-685F-443F-8657-E4A072E4F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52BAA-A74B-4B38-9A32-7E0C6828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665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F6BAD9-CEBB-4AB8-9A04-204F70A3A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432E46-D5B9-4409-AD7D-30007F671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49B5C8-30AA-4AF5-843D-5C2C23914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CA3F1A-6746-471B-B941-E4DE60EF7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2E52-7219-46DB-A73A-A6BF1DB9F5D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5C1C1B-6A8F-47CE-8A4B-FC5FC557D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7DBE09-A2D2-4090-B5D4-982EE2B09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52BAA-A74B-4B38-9A32-7E0C6828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174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F1C39-313B-4775-8043-A0A3936F2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5D88A87-E81C-4412-86B1-742E6467FB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A70EB0C-60A7-4182-B89B-17B991797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ABE17D-2BBD-4AD1-80B4-39947B6F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2E52-7219-46DB-A73A-A6BF1DB9F5D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46A6EF-DD86-4B77-BF1C-F9E3BF396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B21C56A-CD3B-44F9-97CA-A66D0C8D4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52BAA-A74B-4B38-9A32-7E0C6828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78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">
              <a:srgbClr val="96B2CA">
                <a:gamma/>
                <a:tint val="21961"/>
                <a:invGamma/>
              </a:srgbClr>
            </a:gs>
            <a:gs pos="73000">
              <a:schemeClr val="tx2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C697CE-B07E-4A2E-8AB9-BB464D023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A0A68F-067B-4201-BBEB-9C8CE0125C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5E37F1-E987-4B07-9100-9397D38585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62E52-7219-46DB-A73A-A6BF1DB9F5D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04FF75-D068-442D-8308-6A39B108F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A2C5E6-7FAF-4AB6-A649-7C5CD0DBD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52BAA-A74B-4B38-9A32-7E0C6828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63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4.png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4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C1A633C3-AD60-4168-89AB-029C9FFBD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389"/>
            <a:ext cx="12192000" cy="6849611"/>
          </a:xfrm>
          <a:prstGeom prst="rect">
            <a:avLst/>
          </a:prstGeom>
          <a:noFill/>
          <a:ln w="254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028" name="Picture 4" descr="http://www.rusbog.ru/upload/iblock/9ec/9ecc56624c021ebc18197665827d96a6.jpg">
            <a:extLst>
              <a:ext uri="{FF2B5EF4-FFF2-40B4-BE49-F238E27FC236}">
                <a16:creationId xmlns:a16="http://schemas.microsoft.com/office/drawing/2014/main" id="{E02DF8BF-2BA8-4CA0-9F4E-E11FF01FE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161" y="132214"/>
            <a:ext cx="2000815" cy="212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5AAA528-E69A-4879-83A0-4E634D4C7F6D}"/>
              </a:ext>
            </a:extLst>
          </p:cNvPr>
          <p:cNvSpPr/>
          <p:nvPr/>
        </p:nvSpPr>
        <p:spPr>
          <a:xfrm>
            <a:off x="478172" y="644442"/>
            <a:ext cx="11148969" cy="532562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</a:pPr>
            <a:r>
              <a:rPr lang="ru-RU" sz="7200" b="1" spc="5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ОТЧЕТ</a:t>
            </a:r>
            <a:endParaRPr lang="ru-RU" sz="1000" b="1" dirty="0">
              <a:ln/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3600" b="1" i="1" spc="5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деятельности</a:t>
            </a:r>
            <a:endParaRPr lang="ru-RU" sz="1000" b="1" spc="50" dirty="0">
              <a:ln w="0"/>
              <a:solidFill>
                <a:schemeClr val="tx1">
                  <a:lumMod val="65000"/>
                  <a:lumOff val="3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3600" b="1" i="1" spc="5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Контрольно-счетной палаты</a:t>
            </a:r>
            <a:endParaRPr lang="ru-RU" sz="1000" b="1" spc="50" dirty="0">
              <a:ln w="0"/>
              <a:solidFill>
                <a:schemeClr val="tx1">
                  <a:lumMod val="65000"/>
                  <a:lumOff val="3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3600" b="1" i="1" spc="5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Курганской области</a:t>
            </a:r>
            <a:endParaRPr lang="ru-RU" sz="1000" b="1" spc="50" dirty="0">
              <a:ln w="0"/>
              <a:solidFill>
                <a:schemeClr val="tx1">
                  <a:lumMod val="65000"/>
                  <a:lumOff val="3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3600" b="1" i="1" spc="5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600" b="1" i="1" spc="50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en-US" sz="3600" b="1" i="1" spc="50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3600" b="1" i="1" spc="50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spc="5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pPr algn="ctr">
              <a:lnSpc>
                <a:spcPct val="115000"/>
              </a:lnSpc>
            </a:pPr>
            <a:endParaRPr lang="ru-RU" sz="3200" b="1" i="1" spc="50" dirty="0">
              <a:ln w="0"/>
              <a:solidFill>
                <a:schemeClr val="tx1">
                  <a:lumMod val="65000"/>
                  <a:lumOff val="3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endParaRPr lang="ru-RU" sz="900" b="1" spc="50" dirty="0">
              <a:ln w="0"/>
              <a:solidFill>
                <a:schemeClr val="tx1">
                  <a:lumMod val="65000"/>
                  <a:lumOff val="3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Утвержден на коллегии Контрольно-счетной палаты Курганской области </a:t>
            </a:r>
          </a:p>
          <a:p>
            <a:pPr algn="ctr">
              <a:lnSpc>
                <a:spcPct val="115000"/>
              </a:lnSpc>
            </a:pPr>
            <a:r>
              <a:rPr lang="ru-RU" sz="20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(протокол от </a:t>
            </a:r>
            <a:r>
              <a:rPr lang="en-US" sz="20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28</a:t>
            </a:r>
            <a:r>
              <a:rPr lang="ru-RU" sz="20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.0</a:t>
            </a:r>
            <a:r>
              <a:rPr lang="en-US" sz="20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ru-RU" sz="20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.20</a:t>
            </a:r>
            <a:r>
              <a:rPr lang="en-US" sz="20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20</a:t>
            </a:r>
            <a:r>
              <a:rPr lang="ru-RU" sz="20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года </a:t>
            </a:r>
            <a:r>
              <a:rPr lang="ru-RU" sz="20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№3)</a:t>
            </a:r>
            <a:endParaRPr lang="ru-RU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104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4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AA472D7-AFFC-46B9-A16C-D9EB654AC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913"/>
            <a:ext cx="12192000" cy="771828"/>
          </a:xfrm>
          <a:prstGeom prst="rect">
            <a:avLst/>
          </a:prstGeom>
          <a:pattFill prst="pct30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  <a:ln w="254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ru-RU" altLang="ru-RU" b="1" dirty="0"/>
              <a:t>ОСНОВНЫЕ ПОКАЗАТЕЛИ ДЕЯТЕЛЬНОСТИ </a:t>
            </a:r>
          </a:p>
          <a:p>
            <a:pPr algn="ctr"/>
            <a:r>
              <a:rPr lang="ru-RU" altLang="ru-RU" b="1" dirty="0"/>
              <a:t>КОНТРОЛЬНО-СЧЕТНОЙ ПАЛАТЫ КУРГАНСКОЙ ОБЛАСТИ</a:t>
            </a:r>
            <a:endParaRPr lang="ru-RU" altLang="ru-RU" sz="1600" b="1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C1A633C3-AD60-4168-89AB-029C9FFBD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389"/>
            <a:ext cx="12192000" cy="6849611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32FAB8C-AF05-4D82-8C13-375B5D53F505}"/>
              </a:ext>
            </a:extLst>
          </p:cNvPr>
          <p:cNvGrpSpPr/>
          <p:nvPr/>
        </p:nvGrpSpPr>
        <p:grpSpPr>
          <a:xfrm>
            <a:off x="10862363" y="293673"/>
            <a:ext cx="1167712" cy="1239852"/>
            <a:chOff x="6795187" y="2189148"/>
            <a:chExt cx="1310587" cy="1513022"/>
          </a:xfrm>
        </p:grpSpPr>
        <p:pic>
          <p:nvPicPr>
            <p:cNvPr id="1028" name="Picture 4" descr="http://www.rusbog.ru/upload/iblock/9ec/9ecc56624c021ebc18197665827d96a6.jpg">
              <a:extLst>
                <a:ext uri="{FF2B5EF4-FFF2-40B4-BE49-F238E27FC236}">
                  <a16:creationId xmlns:a16="http://schemas.microsoft.com/office/drawing/2014/main" id="{E02DF8BF-2BA8-4CA0-9F4E-E11FF01FE5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5187" y="2189148"/>
              <a:ext cx="1310587" cy="15130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1" descr="Gerb">
              <a:extLst>
                <a:ext uri="{FF2B5EF4-FFF2-40B4-BE49-F238E27FC236}">
                  <a16:creationId xmlns:a16="http://schemas.microsoft.com/office/drawing/2014/main" id="{CC24BAC7-6379-41BE-B408-6E7F77A5E2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4138" y="2567924"/>
              <a:ext cx="1072684" cy="75547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BF93BA-1A69-42E6-996A-D28336F42ED9}"/>
              </a:ext>
            </a:extLst>
          </p:cNvPr>
          <p:cNvSpPr/>
          <p:nvPr/>
        </p:nvSpPr>
        <p:spPr>
          <a:xfrm>
            <a:off x="2834081" y="916344"/>
            <a:ext cx="6523838" cy="5291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 проведено мероприятий -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5D0D997-5CF5-4BF1-8B08-D430C4EDA88B}"/>
              </a:ext>
            </a:extLst>
          </p:cNvPr>
          <p:cNvSpPr/>
          <p:nvPr/>
        </p:nvSpPr>
        <p:spPr>
          <a:xfrm>
            <a:off x="1633057" y="1552105"/>
            <a:ext cx="4462943" cy="4446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Контрольных мероприятий -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2A9FD85-8CDE-4E47-96B4-9E1561AFAB76}"/>
              </a:ext>
            </a:extLst>
          </p:cNvPr>
          <p:cNvSpPr/>
          <p:nvPr/>
        </p:nvSpPr>
        <p:spPr>
          <a:xfrm>
            <a:off x="6188279" y="1552105"/>
            <a:ext cx="4462944" cy="4446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Экспертно-аналитических мероприятий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1116B40-EF0C-422E-BE88-F20D5755580B}"/>
              </a:ext>
            </a:extLst>
          </p:cNvPr>
          <p:cNvSpPr/>
          <p:nvPr/>
        </p:nvSpPr>
        <p:spPr>
          <a:xfrm>
            <a:off x="2834081" y="2123324"/>
            <a:ext cx="6523838" cy="4446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Общий объём проверенных средств, млн. руб. –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5 438,7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5A98721-C097-4271-BFBD-1469FBB06FAF}"/>
              </a:ext>
            </a:extLst>
          </p:cNvPr>
          <p:cNvSpPr/>
          <p:nvPr/>
        </p:nvSpPr>
        <p:spPr>
          <a:xfrm>
            <a:off x="3653405" y="2632656"/>
            <a:ext cx="4885189" cy="4446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Проверено объектов, ед. -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86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866FC72-57F1-4912-9BF6-F180C35B9D76}"/>
              </a:ext>
            </a:extLst>
          </p:cNvPr>
          <p:cNvSpPr/>
          <p:nvPr/>
        </p:nvSpPr>
        <p:spPr>
          <a:xfrm>
            <a:off x="3653404" y="3153664"/>
            <a:ext cx="4885189" cy="90855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 объектов, на которых выявлены нарушения и недостатки, ед. -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84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1DF41B3-CDFF-4849-BBA5-E2BDAA2B9BD5}"/>
              </a:ext>
            </a:extLst>
          </p:cNvPr>
          <p:cNvSpPr/>
          <p:nvPr/>
        </p:nvSpPr>
        <p:spPr>
          <a:xfrm>
            <a:off x="2743199" y="4290061"/>
            <a:ext cx="2118219" cy="211912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Сумма выявленных нарушений и недостатков, 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 руб. </a:t>
            </a: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124,9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FFE0149-87F9-4081-A7AA-09522470FB6C}"/>
              </a:ext>
            </a:extLst>
          </p:cNvPr>
          <p:cNvSpPr/>
          <p:nvPr/>
        </p:nvSpPr>
        <p:spPr>
          <a:xfrm>
            <a:off x="4974671" y="4647054"/>
            <a:ext cx="2242657" cy="176213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 выявленных нарушений и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недостатков, ед. 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506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A72CCBB-EFE1-4DD0-A6F5-CCA198743DC6}"/>
              </a:ext>
            </a:extLst>
          </p:cNvPr>
          <p:cNvSpPr/>
          <p:nvPr/>
        </p:nvSpPr>
        <p:spPr>
          <a:xfrm>
            <a:off x="7330581" y="4441056"/>
            <a:ext cx="2032932" cy="196813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Неэффективное использование государственных средств, млн. руб. 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508,9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53B55F10-DC93-4193-9D41-2108AD582248}"/>
              </a:ext>
            </a:extLst>
          </p:cNvPr>
          <p:cNvCxnSpPr>
            <a:cxnSpLocks/>
          </p:cNvCxnSpPr>
          <p:nvPr/>
        </p:nvCxnSpPr>
        <p:spPr>
          <a:xfrm>
            <a:off x="2348917" y="6621818"/>
            <a:ext cx="766753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B012CE4D-9F7C-47A8-B343-8AEDD2A917C4}"/>
              </a:ext>
            </a:extLst>
          </p:cNvPr>
          <p:cNvCxnSpPr>
            <a:cxnSpLocks/>
          </p:cNvCxnSpPr>
          <p:nvPr/>
        </p:nvCxnSpPr>
        <p:spPr>
          <a:xfrm flipV="1">
            <a:off x="2348917" y="4138387"/>
            <a:ext cx="0" cy="24924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Правая фигурная скобка 19">
            <a:extLst>
              <a:ext uri="{FF2B5EF4-FFF2-40B4-BE49-F238E27FC236}">
                <a16:creationId xmlns:a16="http://schemas.microsoft.com/office/drawing/2014/main" id="{BA4A6DD0-2236-416A-9F00-99F59CDCA20D}"/>
              </a:ext>
            </a:extLst>
          </p:cNvPr>
          <p:cNvSpPr/>
          <p:nvPr/>
        </p:nvSpPr>
        <p:spPr>
          <a:xfrm rot="16200000">
            <a:off x="5948542" y="865293"/>
            <a:ext cx="227833" cy="6772693"/>
          </a:xfrm>
          <a:prstGeom prst="rightBrace">
            <a:avLst>
              <a:gd name="adj1" fmla="val 8333"/>
              <a:gd name="adj2" fmla="val 49628"/>
            </a:avLst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67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4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AA472D7-AFFC-46B9-A16C-D9EB654AC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913"/>
            <a:ext cx="12192000" cy="771828"/>
          </a:xfrm>
          <a:prstGeom prst="rect">
            <a:avLst/>
          </a:prstGeom>
          <a:pattFill prst="pct30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  <a:ln w="254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ru-RU" altLang="ru-RU" sz="2400" b="1" dirty="0"/>
              <a:t>Структура выявленных нарушений, млн. руб.</a:t>
            </a:r>
            <a:endParaRPr lang="ru-RU" altLang="ru-RU" sz="2000" b="1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C1A633C3-AD60-4168-89AB-029C9FFBD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389"/>
            <a:ext cx="12192000" cy="6849611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32FAB8C-AF05-4D82-8C13-375B5D53F505}"/>
              </a:ext>
            </a:extLst>
          </p:cNvPr>
          <p:cNvGrpSpPr/>
          <p:nvPr/>
        </p:nvGrpSpPr>
        <p:grpSpPr>
          <a:xfrm>
            <a:off x="10862363" y="293673"/>
            <a:ext cx="1167712" cy="1239852"/>
            <a:chOff x="6795187" y="2189148"/>
            <a:chExt cx="1310587" cy="1513022"/>
          </a:xfrm>
        </p:grpSpPr>
        <p:pic>
          <p:nvPicPr>
            <p:cNvPr id="1028" name="Picture 4" descr="http://www.rusbog.ru/upload/iblock/9ec/9ecc56624c021ebc18197665827d96a6.jpg">
              <a:extLst>
                <a:ext uri="{FF2B5EF4-FFF2-40B4-BE49-F238E27FC236}">
                  <a16:creationId xmlns:a16="http://schemas.microsoft.com/office/drawing/2014/main" id="{E02DF8BF-2BA8-4CA0-9F4E-E11FF01FE5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5187" y="2189148"/>
              <a:ext cx="1310587" cy="15130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1" descr="Gerb">
              <a:extLst>
                <a:ext uri="{FF2B5EF4-FFF2-40B4-BE49-F238E27FC236}">
                  <a16:creationId xmlns:a16="http://schemas.microsoft.com/office/drawing/2014/main" id="{CC24BAC7-6379-41BE-B408-6E7F77A5E2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4138" y="2567924"/>
              <a:ext cx="1072684" cy="75547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99003363-0DE8-4EA8-A8AE-60271AB3EA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6724106"/>
              </p:ext>
            </p:extLst>
          </p:nvPr>
        </p:nvGraphicFramePr>
        <p:xfrm>
          <a:off x="436229" y="896292"/>
          <a:ext cx="11190912" cy="5848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490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4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AA472D7-AFFC-46B9-A16C-D9EB654AC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913"/>
            <a:ext cx="12192000" cy="771828"/>
          </a:xfrm>
          <a:prstGeom prst="rect">
            <a:avLst/>
          </a:prstGeom>
          <a:pattFill prst="pct30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  <a:ln w="254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ru-RU" altLang="ru-RU" b="1" dirty="0"/>
              <a:t>ПРОТОКОЛЫ ПО АДМИНИСТРАТИВНЫМ ПРАВОНАРУШЕНИЯМ, СОСТАВЛЕННЫЕ СПЕЦИАЛИСТАМИ </a:t>
            </a:r>
          </a:p>
          <a:p>
            <a:pPr algn="ctr"/>
            <a:r>
              <a:rPr lang="ru-RU" altLang="ru-RU" b="1" dirty="0"/>
              <a:t>КОНТРОЛЬНО-СЧЕТНОЙ ПАЛАТЫ КУРГАНСКОЙ ОБЛАСТИ В </a:t>
            </a:r>
            <a:r>
              <a:rPr lang="ru-RU" altLang="ru-RU" b="1" dirty="0" smtClean="0"/>
              <a:t>2019  </a:t>
            </a:r>
            <a:r>
              <a:rPr lang="ru-RU" altLang="ru-RU" b="1" dirty="0"/>
              <a:t>ГОДУ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C1A633C3-AD60-4168-89AB-029C9FFBD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389"/>
            <a:ext cx="12192000" cy="6849611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32FAB8C-AF05-4D82-8C13-375B5D53F505}"/>
              </a:ext>
            </a:extLst>
          </p:cNvPr>
          <p:cNvGrpSpPr/>
          <p:nvPr/>
        </p:nvGrpSpPr>
        <p:grpSpPr>
          <a:xfrm>
            <a:off x="10862363" y="293673"/>
            <a:ext cx="1167712" cy="1239852"/>
            <a:chOff x="6795187" y="2189148"/>
            <a:chExt cx="1310587" cy="1513022"/>
          </a:xfrm>
        </p:grpSpPr>
        <p:pic>
          <p:nvPicPr>
            <p:cNvPr id="1028" name="Picture 4" descr="http://www.rusbog.ru/upload/iblock/9ec/9ecc56624c021ebc18197665827d96a6.jpg">
              <a:extLst>
                <a:ext uri="{FF2B5EF4-FFF2-40B4-BE49-F238E27FC236}">
                  <a16:creationId xmlns:a16="http://schemas.microsoft.com/office/drawing/2014/main" id="{E02DF8BF-2BA8-4CA0-9F4E-E11FF01FE5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5187" y="2189148"/>
              <a:ext cx="1310587" cy="15130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1" descr="Gerb">
              <a:extLst>
                <a:ext uri="{FF2B5EF4-FFF2-40B4-BE49-F238E27FC236}">
                  <a16:creationId xmlns:a16="http://schemas.microsoft.com/office/drawing/2014/main" id="{CC24BAC7-6379-41BE-B408-6E7F77A5E2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4138" y="2567924"/>
              <a:ext cx="1072684" cy="75547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A6B85A4-F6A7-46E6-B92A-E3F021CA29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6912215"/>
              </p:ext>
            </p:extLst>
          </p:nvPr>
        </p:nvGraphicFramePr>
        <p:xfrm>
          <a:off x="267910" y="932507"/>
          <a:ext cx="6504082" cy="5748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Равнобедренный треугольник 9">
            <a:extLst>
              <a:ext uri="{FF2B5EF4-FFF2-40B4-BE49-F238E27FC236}">
                <a16:creationId xmlns:a16="http://schemas.microsoft.com/office/drawing/2014/main" id="{26B7B344-A73E-4579-999E-9167F535D02D}"/>
              </a:ext>
            </a:extLst>
          </p:cNvPr>
          <p:cNvSpPr/>
          <p:nvPr/>
        </p:nvSpPr>
        <p:spPr>
          <a:xfrm>
            <a:off x="7299410" y="932507"/>
            <a:ext cx="4365171" cy="3095207"/>
          </a:xfrm>
          <a:prstGeom prst="triangl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мировыми судьями вынесены постановления о назначении штрафов -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Выноска: стрелка вверх 11">
            <a:extLst>
              <a:ext uri="{FF2B5EF4-FFF2-40B4-BE49-F238E27FC236}">
                <a16:creationId xmlns:a16="http://schemas.microsoft.com/office/drawing/2014/main" id="{CBA79B7A-37C6-4358-BD60-11FB132D3C90}"/>
              </a:ext>
            </a:extLst>
          </p:cNvPr>
          <p:cNvSpPr/>
          <p:nvPr/>
        </p:nvSpPr>
        <p:spPr>
          <a:xfrm>
            <a:off x="7299410" y="4170480"/>
            <a:ext cx="4365171" cy="2083457"/>
          </a:xfrm>
          <a:prstGeom prst="upArrowCallou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сумма поступивших штрафов в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году, тыс. руб. -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Рисунок 13" descr="Молоток судьи">
            <a:extLst>
              <a:ext uri="{FF2B5EF4-FFF2-40B4-BE49-F238E27FC236}">
                <a16:creationId xmlns:a16="http://schemas.microsoft.com/office/drawing/2014/main" id="{88C076EB-CC4D-4A59-849A-8672F36EC3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952451" y="156571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75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4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AA472D7-AFFC-46B9-A16C-D9EB654AC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913"/>
            <a:ext cx="12192000" cy="771828"/>
          </a:xfrm>
          <a:prstGeom prst="rect">
            <a:avLst/>
          </a:prstGeom>
          <a:pattFill prst="pct30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  <a:ln w="254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endParaRPr lang="ru-RU" altLang="ru-RU" sz="2000" b="1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C1A633C3-AD60-4168-89AB-029C9FFBD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389"/>
            <a:ext cx="12192000" cy="6849611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32FAB8C-AF05-4D82-8C13-375B5D53F505}"/>
              </a:ext>
            </a:extLst>
          </p:cNvPr>
          <p:cNvGrpSpPr/>
          <p:nvPr/>
        </p:nvGrpSpPr>
        <p:grpSpPr>
          <a:xfrm>
            <a:off x="10862363" y="293673"/>
            <a:ext cx="1167712" cy="1239852"/>
            <a:chOff x="6795187" y="2189148"/>
            <a:chExt cx="1310587" cy="1513022"/>
          </a:xfrm>
        </p:grpSpPr>
        <p:pic>
          <p:nvPicPr>
            <p:cNvPr id="1028" name="Picture 4" descr="http://www.rusbog.ru/upload/iblock/9ec/9ecc56624c021ebc18197665827d96a6.jpg">
              <a:extLst>
                <a:ext uri="{FF2B5EF4-FFF2-40B4-BE49-F238E27FC236}">
                  <a16:creationId xmlns:a16="http://schemas.microsoft.com/office/drawing/2014/main" id="{E02DF8BF-2BA8-4CA0-9F4E-E11FF01FE5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5187" y="2189148"/>
              <a:ext cx="1310587" cy="15130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1" descr="Gerb">
              <a:extLst>
                <a:ext uri="{FF2B5EF4-FFF2-40B4-BE49-F238E27FC236}">
                  <a16:creationId xmlns:a16="http://schemas.microsoft.com/office/drawing/2014/main" id="{CC24BAC7-6379-41BE-B408-6E7F77A5E2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4138" y="2567924"/>
              <a:ext cx="1072684" cy="75547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2D730E-B3F2-4CDB-9ECE-50017141F830}"/>
              </a:ext>
            </a:extLst>
          </p:cNvPr>
          <p:cNvSpPr/>
          <p:nvPr/>
        </p:nvSpPr>
        <p:spPr>
          <a:xfrm>
            <a:off x="140507" y="963077"/>
            <a:ext cx="3951215" cy="146807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контрольных мероприятий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Объем проверенных бюджетных средств составил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2054,4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млн. руб.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Проверками охвачено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объектов</a:t>
            </a:r>
          </a:p>
        </p:txBody>
      </p:sp>
      <p:sp>
        <p:nvSpPr>
          <p:cNvPr id="3" name="Стрелка: пятиугольник 2">
            <a:extLst>
              <a:ext uri="{FF2B5EF4-FFF2-40B4-BE49-F238E27FC236}">
                <a16:creationId xmlns:a16="http://schemas.microsoft.com/office/drawing/2014/main" id="{756DC10A-42B0-4FC0-8F50-36D9CC942FE0}"/>
              </a:ext>
            </a:extLst>
          </p:cNvPr>
          <p:cNvSpPr/>
          <p:nvPr/>
        </p:nvSpPr>
        <p:spPr>
          <a:xfrm>
            <a:off x="4197705" y="1200066"/>
            <a:ext cx="2804719" cy="947956"/>
          </a:xfrm>
          <a:prstGeom prst="homePlat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Направлено:</a:t>
            </a: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представлений</a:t>
            </a:r>
          </a:p>
          <a:p>
            <a:pPr algn="ctr"/>
            <a:r>
              <a:rPr lang="ru-RU" sz="1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информационных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писем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565A681-3DD3-4F08-AF10-A8789F36598A}"/>
              </a:ext>
            </a:extLst>
          </p:cNvPr>
          <p:cNvSpPr/>
          <p:nvPr/>
        </p:nvSpPr>
        <p:spPr>
          <a:xfrm>
            <a:off x="7108409" y="963077"/>
            <a:ext cx="3859937" cy="146807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Предложения по устранению нарушений и недостатков 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повышению</a:t>
            </a:r>
            <a:r>
              <a:rPr lang="ru-RU" dirty="0"/>
              <a:t> качества и эффективности деятельности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50ECF23-585D-450D-89CD-FE77D04BB062}"/>
              </a:ext>
            </a:extLst>
          </p:cNvPr>
          <p:cNvSpPr/>
          <p:nvPr/>
        </p:nvSpPr>
        <p:spPr>
          <a:xfrm>
            <a:off x="2030481" y="2527887"/>
            <a:ext cx="8131038" cy="207766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Проверены расходы по следующим разделам бюджета:</a:t>
            </a:r>
          </a:p>
          <a:p>
            <a:pPr algn="ctr"/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политика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здравоохранение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межбюджетные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трансферты;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национальная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экономика;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7EFE441-26E2-4F7E-B3E1-CBBF866513A4}"/>
              </a:ext>
            </a:extLst>
          </p:cNvPr>
          <p:cNvSpPr/>
          <p:nvPr/>
        </p:nvSpPr>
        <p:spPr>
          <a:xfrm>
            <a:off x="140505" y="4702293"/>
            <a:ext cx="11889569" cy="206762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dirty="0">
                <a:ln w="0"/>
                <a:solidFill>
                  <a:schemeClr val="tx1"/>
                </a:solidFill>
              </a:rPr>
              <a:t>Проведено </a:t>
            </a:r>
            <a:r>
              <a:rPr lang="ru-RU" sz="1600" b="1" dirty="0" smtClean="0">
                <a:ln w="0"/>
                <a:solidFill>
                  <a:schemeClr val="tx1"/>
                </a:solidFill>
              </a:rPr>
              <a:t>5 </a:t>
            </a:r>
            <a:r>
              <a:rPr lang="ru-RU" sz="1600" b="1" dirty="0">
                <a:ln w="0"/>
                <a:solidFill>
                  <a:schemeClr val="tx1"/>
                </a:solidFill>
              </a:rPr>
              <a:t>экспертно-аналитических мероприятий</a:t>
            </a:r>
          </a:p>
          <a:p>
            <a:pPr algn="ctr"/>
            <a:r>
              <a:rPr lang="ru-RU" sz="1600" b="1" dirty="0">
                <a:ln w="0"/>
                <a:solidFill>
                  <a:schemeClr val="tx1"/>
                </a:solidFill>
              </a:rPr>
              <a:t>Объем проверенных бюджетных средств составил </a:t>
            </a:r>
            <a:r>
              <a:rPr lang="ru-RU" sz="1600" b="1" dirty="0" smtClean="0">
                <a:ln w="0"/>
                <a:solidFill>
                  <a:schemeClr val="tx1"/>
                </a:solidFill>
              </a:rPr>
              <a:t>3384,3 </a:t>
            </a:r>
            <a:r>
              <a:rPr lang="ru-RU" sz="1600" b="1" dirty="0">
                <a:ln w="0"/>
                <a:solidFill>
                  <a:schemeClr val="tx1"/>
                </a:solidFill>
              </a:rPr>
              <a:t>млн. руб.</a:t>
            </a:r>
          </a:p>
          <a:p>
            <a:pPr algn="ctr"/>
            <a:r>
              <a:rPr lang="ru-RU" sz="1600" b="1" dirty="0">
                <a:ln w="0"/>
                <a:solidFill>
                  <a:schemeClr val="tx1"/>
                </a:solidFill>
              </a:rPr>
              <a:t>Подготовлено заключений</a:t>
            </a:r>
          </a:p>
          <a:p>
            <a:pPr algn="ctr"/>
            <a:r>
              <a:rPr lang="ru-RU" sz="1600" b="1" dirty="0">
                <a:ln w="0"/>
                <a:solidFill>
                  <a:schemeClr val="tx1"/>
                </a:solidFill>
              </a:rPr>
              <a:t>      на законопроекты –  </a:t>
            </a:r>
            <a:r>
              <a:rPr lang="en-US" sz="1600" b="1" dirty="0" smtClean="0">
                <a:ln w="0"/>
                <a:solidFill>
                  <a:schemeClr val="tx1"/>
                </a:solidFill>
              </a:rPr>
              <a:t>29</a:t>
            </a:r>
            <a:r>
              <a:rPr lang="ru-RU" sz="1600" b="1" dirty="0" smtClean="0">
                <a:ln w="0"/>
                <a:solidFill>
                  <a:schemeClr val="tx1"/>
                </a:solidFill>
              </a:rPr>
              <a:t>;</a:t>
            </a:r>
            <a:endParaRPr lang="ru-RU" sz="1600" b="1" dirty="0">
              <a:ln w="0"/>
              <a:solidFill>
                <a:schemeClr val="tx1"/>
              </a:solidFill>
            </a:endParaRPr>
          </a:p>
          <a:p>
            <a:pPr algn="ctr"/>
            <a:r>
              <a:rPr lang="ru-RU" sz="1600" b="1" dirty="0">
                <a:ln w="0"/>
                <a:solidFill>
                  <a:schemeClr val="tx1"/>
                </a:solidFill>
              </a:rPr>
              <a:t>      на проекты постановлений Правительства Курганской области – </a:t>
            </a:r>
            <a:r>
              <a:rPr lang="ru-RU" sz="1600" b="1" dirty="0" smtClean="0">
                <a:ln w="0"/>
                <a:solidFill>
                  <a:schemeClr val="tx1"/>
                </a:solidFill>
              </a:rPr>
              <a:t>96.</a:t>
            </a:r>
          </a:p>
          <a:p>
            <a:pPr algn="ctr"/>
            <a:endParaRPr lang="ru-RU" sz="1600" b="1" dirty="0" smtClean="0">
              <a:ln w="0"/>
              <a:solidFill>
                <a:schemeClr val="tx1"/>
              </a:solidFill>
            </a:endParaRPr>
          </a:p>
          <a:p>
            <a:pPr algn="ctr"/>
            <a:r>
              <a:rPr lang="ru-RU" sz="1600" b="1" dirty="0" smtClean="0">
                <a:ln w="0"/>
                <a:solidFill>
                  <a:schemeClr val="tx1"/>
                </a:solidFill>
              </a:rPr>
              <a:t>Из 125 подготовленных заключений </a:t>
            </a:r>
            <a:r>
              <a:rPr lang="en-US" sz="1600" b="1" dirty="0" smtClean="0">
                <a:ln w="0"/>
                <a:solidFill>
                  <a:schemeClr val="tx1"/>
                </a:solidFill>
              </a:rPr>
              <a:t>79</a:t>
            </a:r>
            <a:r>
              <a:rPr lang="ru-RU" sz="1600" b="1" dirty="0" smtClean="0">
                <a:ln w="0"/>
                <a:solidFill>
                  <a:schemeClr val="tx1"/>
                </a:solidFill>
              </a:rPr>
              <a:t> единиц (или 63,2%) содержат замечания, 1</a:t>
            </a:r>
            <a:r>
              <a:rPr lang="en-US" sz="1600" b="1" dirty="0" smtClean="0">
                <a:ln w="0"/>
                <a:solidFill>
                  <a:schemeClr val="tx1"/>
                </a:solidFill>
              </a:rPr>
              <a:t>6</a:t>
            </a:r>
            <a:r>
              <a:rPr lang="ru-RU" sz="1600" b="1" dirty="0" smtClean="0">
                <a:ln w="0"/>
                <a:solidFill>
                  <a:schemeClr val="tx1"/>
                </a:solidFill>
              </a:rPr>
              <a:t> заключений (или 12,8%) содержат предложения</a:t>
            </a:r>
            <a:endParaRPr lang="ru-RU" sz="1600" b="1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62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4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AA472D7-AFFC-46B9-A16C-D9EB654AC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913"/>
            <a:ext cx="12192000" cy="771828"/>
          </a:xfrm>
          <a:prstGeom prst="rect">
            <a:avLst/>
          </a:prstGeom>
          <a:pattFill prst="pct30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  <a:ln w="254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ru-RU" altLang="ru-RU" sz="2400" b="1" dirty="0"/>
              <a:t>Направления деятельности</a:t>
            </a:r>
          </a:p>
          <a:p>
            <a:pPr algn="ctr"/>
            <a:r>
              <a:rPr lang="ru-RU" altLang="ru-RU" sz="2400" b="1" dirty="0"/>
              <a:t>Контрольно-счетной палаты Курганской области на </a:t>
            </a:r>
            <a:r>
              <a:rPr lang="ru-RU" altLang="ru-RU" sz="2400" b="1" dirty="0" smtClean="0"/>
              <a:t>20</a:t>
            </a:r>
            <a:r>
              <a:rPr lang="en-US" altLang="ru-RU" sz="2400" b="1" dirty="0" smtClean="0"/>
              <a:t>20</a:t>
            </a:r>
            <a:r>
              <a:rPr lang="ru-RU" altLang="ru-RU" sz="2400" b="1" dirty="0" smtClean="0"/>
              <a:t> </a:t>
            </a:r>
            <a:r>
              <a:rPr lang="ru-RU" altLang="ru-RU" sz="2400" b="1" dirty="0"/>
              <a:t>год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C1A633C3-AD60-4168-89AB-029C9FFBD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389"/>
            <a:ext cx="12192000" cy="6849611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32FAB8C-AF05-4D82-8C13-375B5D53F505}"/>
              </a:ext>
            </a:extLst>
          </p:cNvPr>
          <p:cNvGrpSpPr/>
          <p:nvPr/>
        </p:nvGrpSpPr>
        <p:grpSpPr>
          <a:xfrm>
            <a:off x="10862363" y="293673"/>
            <a:ext cx="1167712" cy="1239852"/>
            <a:chOff x="6795187" y="2189148"/>
            <a:chExt cx="1310587" cy="1513022"/>
          </a:xfrm>
        </p:grpSpPr>
        <p:pic>
          <p:nvPicPr>
            <p:cNvPr id="1028" name="Picture 4" descr="http://www.rusbog.ru/upload/iblock/9ec/9ecc56624c021ebc18197665827d96a6.jpg">
              <a:extLst>
                <a:ext uri="{FF2B5EF4-FFF2-40B4-BE49-F238E27FC236}">
                  <a16:creationId xmlns:a16="http://schemas.microsoft.com/office/drawing/2014/main" id="{E02DF8BF-2BA8-4CA0-9F4E-E11FF01FE5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5187" y="2189148"/>
              <a:ext cx="1310587" cy="15130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1" descr="Gerb">
              <a:extLst>
                <a:ext uri="{FF2B5EF4-FFF2-40B4-BE49-F238E27FC236}">
                  <a16:creationId xmlns:a16="http://schemas.microsoft.com/office/drawing/2014/main" id="{CC24BAC7-6379-41BE-B408-6E7F77A5E2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4138" y="2567924"/>
              <a:ext cx="1072684" cy="75547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301ED39-6B71-4B5F-AE51-FB02C803BE67}"/>
              </a:ext>
            </a:extLst>
          </p:cNvPr>
          <p:cNvSpPr/>
          <p:nvPr/>
        </p:nvSpPr>
        <p:spPr>
          <a:xfrm>
            <a:off x="798774" y="938766"/>
            <a:ext cx="1059445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	контроль за исполнением областного бюджета и бюджета Территориального фонда обязательного медицинского страхования Курганской области; 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	финансово-экономическая экспертиза проектов законов Курганской области в части, касающейся расходных обязательств Курганской области, а также государственных программ Курганской области;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	обеспечение мониторинга и контроля за формированием и реализацией </a:t>
            </a:r>
            <a:r>
              <a:rPr lang="ru-RU" sz="2000" dirty="0" smtClean="0"/>
              <a:t>региональных проектов, государственных </a:t>
            </a:r>
            <a:r>
              <a:rPr lang="ru-RU" sz="2000" dirty="0"/>
              <a:t>программ в рамках </a:t>
            </a:r>
            <a:r>
              <a:rPr lang="ru-RU" sz="2000"/>
              <a:t>реализации </a:t>
            </a:r>
            <a:r>
              <a:rPr lang="ru-RU" sz="2000" smtClean="0"/>
              <a:t>национальных проектов</a:t>
            </a:r>
            <a:r>
              <a:rPr lang="ru-RU" sz="2000" dirty="0"/>
              <a:t>, а также соответствия их документам стратегического планирования Курганской области;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	контроль за соблюдением условий предоставления межбюджетных трансфертов муниципальным образованиям; 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	осуществление аудита в сфере закупок;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	проведение проверок годовых отчетов об исполнении местных бюджетов высокодотационных муниципальных образований Курганской области; 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	контроль за устранением выявленных нарушений по представлениям Контрольно-счетной палаты, направленным объектам контроля.</a:t>
            </a:r>
          </a:p>
        </p:txBody>
      </p:sp>
    </p:spTree>
    <p:extLst>
      <p:ext uri="{BB962C8B-B14F-4D97-AF65-F5344CB8AC3E}">
        <p14:creationId xmlns:p14="http://schemas.microsoft.com/office/powerpoint/2010/main" val="95106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Control xmlns="http://schemas.microsoft.com/VisualStudio/2011/storyboarding/control">
  <Id Name="ddb0526c-6ebc-493c-be00-9d87ce31a6b0" Revision="1" Stencil="System.MyShapes" StencilVersion="1.0"/>
</Control>
</file>

<file path=customXml/item10.xml><?xml version="1.0" encoding="utf-8"?>
<Control xmlns="http://schemas.microsoft.com/VisualStudio/2011/storyboarding/control">
  <Id Name="System.Storyboarding.Backgrounds.DesktopTaskbar" Revision="1" Stencil="System.Storyboarding.Backgrounds" StencilVersion="0.1"/>
</Control>
</file>

<file path=customXml/item11.xml><?xml version="1.0" encoding="utf-8"?>
<Control xmlns="http://schemas.microsoft.com/VisualStudio/2011/storyboarding/control">
  <Id Name="System.Storyboarding.Common.Button" Revision="1" Stencil="System.Storyboarding.Common" StencilVersion="0.1"/>
</Control>
</file>

<file path=customXml/item12.xml><?xml version="1.0" encoding="utf-8"?>
<Control xmlns="http://schemas.microsoft.com/VisualStudio/2011/storyboarding/control">
  <Id Name="366cd925-969f-44e1-b789-354cb31b0dfd" RevisionId="87c5073a-f3d6-4c7e-a7b7-c9586eacad3b" Stencil="172d6d98-e5c9-42e9-a209-79f7a94bbd38" StencilRevisionId="00000000-0000-0000-0000-000000000000" StencilVersion="0.0"/>
</Control>
</file>

<file path=customXml/item13.xml><?xml version="1.0" encoding="utf-8"?>
<Control xmlns="http://schemas.microsoft.com/VisualStudio/2011/storyboarding/control">
  <Id Name="600d61f4-2d09-42e6-a6db-83e260e051ae" RevisionId="3c9eb7e9-0ea7-4fb5-adc7-dcc81ff0fb36" Stencil="172d6d98-e5c9-42e9-a209-79f7a94bbd38" StencilRevisionId="00000000-0000-0000-0000-000000000000" StencilVersion="0.0"/>
</Control>
</file>

<file path=customXml/item14.xml><?xml version="1.0" encoding="utf-8"?>
<Control xmlns="http://schemas.microsoft.com/VisualStudio/2011/storyboarding/control">
  <Id Name="System.Storyboarding.WindowsDesktop.Group" Revision="1" Stencil="System.Storyboarding.WindowsDesktop" StencilVersion="0.1"/>
</Control>
</file>

<file path=customXml/item15.xml><?xml version="1.0" encoding="utf-8"?>
<Control xmlns="http://schemas.microsoft.com/VisualStudio/2011/storyboarding/control">
  <Id Name="System.Storyboarding.Common.Button" Revision="1" Stencil="System.Storyboarding.Common" StencilVersion="0.1"/>
</Control>
</file>

<file path=customXml/item16.xml><?xml version="1.0" encoding="utf-8"?>
<Control xmlns="http://schemas.microsoft.com/VisualStudio/2011/storyboarding/control">
  <Id Name="System.Storyboarding.Annotation.StickyNote" Revision="1" Stencil="System.Storyboarding.Annotation" StencilVersion="0.1"/>
</Control>
</file>

<file path=customXml/item17.xml><?xml version="1.0" encoding="utf-8"?>
<Control xmlns="http://schemas.microsoft.com/VisualStudio/2011/storyboarding/control">
  <Id Name="System.Storyboarding.Common.Button" Revision="1" Stencil="System.Storyboarding.Common" StencilVersion="0.1"/>
</Control>
</file>

<file path=customXml/item18.xml><?xml version="1.0" encoding="utf-8"?>
<Control xmlns="http://schemas.microsoft.com/VisualStudio/2011/storyboarding/control">
  <Id Name="System.Storyboarding.Media.MapMarker" Revision="1" Stencil="System.Storyboarding.Media" StencilVersion="0.1"/>
</Control>
</file>

<file path=customXml/item19.xml><?xml version="1.0" encoding="utf-8"?>
<Control xmlns="http://schemas.microsoft.com/VisualStudio/2011/storyboarding/control">
  <Id Name="System.Storyboarding.Common.Button" Revision="1" Stencil="System.Storyboarding.Common" StencilVersion="0.1"/>
</Control>
</file>

<file path=customXml/item2.xml><?xml version="1.0" encoding="utf-8"?>
<Control xmlns="http://schemas.microsoft.com/VisualStudio/2011/storyboarding/control">
  <Id Name="System.Storyboarding.Annotation.AnimatedBanner" Revision="1" Stencil="System.Storyboarding.Annotation" StencilVersion="0.1"/>
</Control>
</file>

<file path=customXml/item20.xml><?xml version="1.0" encoding="utf-8"?>
<Control xmlns="http://schemas.microsoft.com/VisualStudio/2011/storyboarding/control">
  <Id Name="System.Storyboarding.Backgrounds.BrowserWindows8" Revision="1" Stencil="System.Storyboarding.Backgrounds" StencilVersion="0.1"/>
</Control>
</file>

<file path=customXml/item21.xml><?xml version="1.0" encoding="utf-8"?>
<Control xmlns="http://schemas.microsoft.com/VisualStudio/2011/storyboarding/control">
  <Id Name="9d9c56e0-6ca3-4298-b757-9c73dab947ac" RevisionId="993ea365-49c2-46dc-bf14-e971e460de1e" Stencil="172d6d98-e5c9-42e9-a209-79f7a94bbd38" StencilRevisionId="00000000-0000-0000-0000-000000000000" StencilVersion="0.0"/>
</Control>
</file>

<file path=customXml/item3.xml><?xml version="1.0" encoding="utf-8"?>
<Control xmlns="http://schemas.microsoft.com/VisualStudio/2011/storyboarding/control">
  <Id Name="System.Storyboarding.Annotation.StickyNote" Revision="1" Stencil="System.Storyboarding.Annotation" StencilVersion="0.1"/>
</Control>
</file>

<file path=customXml/item4.xml><?xml version="1.0" encoding="utf-8"?>
<Control xmlns="http://schemas.microsoft.com/VisualStudio/2011/storyboarding/control">
  <Id Name="System.Storyboarding.Annotation.StickyNote" Revision="1" Stencil="System.Storyboarding.Annotation" StencilVersion="0.1"/>
</Control>
</file>

<file path=customXml/item5.xml><?xml version="1.0" encoding="utf-8"?>
<Control xmlns="http://schemas.microsoft.com/VisualStudio/2011/storyboarding/control">
  <Id Name="System.Storyboarding.Common.Button" Revision="1" Stencil="System.Storyboarding.Common" StencilVersion="0.1"/>
</Control>
</file>

<file path=customXml/item6.xml><?xml version="1.0" encoding="utf-8"?>
<Control xmlns="http://schemas.microsoft.com/VisualStudio/2011/storyboarding/control">
  <Id Name="System.Storyboarding.Backgrounds.DesktopTaskbar" Revision="1" Stencil="System.Storyboarding.Backgrounds" StencilVersion="0.1"/>
</Control>
</file>

<file path=customXml/item7.xml><?xml version="1.0" encoding="utf-8"?>
<Control xmlns="http://schemas.microsoft.com/VisualStudio/2011/storyboarding/control">
  <Id Name="366cd925-969f-44e1-b789-354cb31b0dfd" RevisionId="87c5073a-f3d6-4c7e-a7b7-c9586eacad3b" Stencil="172d6d98-e5c9-42e9-a209-79f7a94bbd38" StencilRevisionId="00000000-0000-0000-0000-000000000000" StencilVersion="0.0"/>
</Control>
</file>

<file path=customXml/item8.xml><?xml version="1.0" encoding="utf-8"?>
<Control xmlns="http://schemas.microsoft.com/VisualStudio/2011/storyboarding/control">
  <Id Name="System.Storyboarding.WindowsApps.WindowsAppsProgressRing" Revision="1" Stencil="System.Storyboarding.WindowsApps" StencilVersion="0.1"/>
</Control>
</file>

<file path=customXml/item9.xml><?xml version="1.0" encoding="utf-8"?>
<Control xmlns="http://schemas.microsoft.com/VisualStudio/2011/storyboarding/control">
  <Id Name="System.Storyboarding.WindowsDesktop.Group" Revision="1" Stencil="System.Storyboarding.WindowsDesktop" StencilVersion="0.1"/>
</Control>
</file>

<file path=customXml/itemProps1.xml><?xml version="1.0" encoding="utf-8"?>
<ds:datastoreItem xmlns:ds="http://schemas.openxmlformats.org/officeDocument/2006/customXml" ds:itemID="{93FE98B1-8C43-467A-A8E7-AAD008D5895D}">
  <ds:schemaRefs>
    <ds:schemaRef ds:uri="http://schemas.microsoft.com/VisualStudio/2011/storyboarding/control"/>
  </ds:schemaRefs>
</ds:datastoreItem>
</file>

<file path=customXml/itemProps10.xml><?xml version="1.0" encoding="utf-8"?>
<ds:datastoreItem xmlns:ds="http://schemas.openxmlformats.org/officeDocument/2006/customXml" ds:itemID="{C435E4E2-3D85-4560-B687-99C36F51883C}">
  <ds:schemaRefs>
    <ds:schemaRef ds:uri="http://schemas.microsoft.com/VisualStudio/2011/storyboarding/control"/>
  </ds:schemaRefs>
</ds:datastoreItem>
</file>

<file path=customXml/itemProps11.xml><?xml version="1.0" encoding="utf-8"?>
<ds:datastoreItem xmlns:ds="http://schemas.openxmlformats.org/officeDocument/2006/customXml" ds:itemID="{B493BA86-AF75-47B6-A7FB-07CDAF662892}">
  <ds:schemaRefs>
    <ds:schemaRef ds:uri="http://schemas.microsoft.com/VisualStudio/2011/storyboarding/control"/>
  </ds:schemaRefs>
</ds:datastoreItem>
</file>

<file path=customXml/itemProps12.xml><?xml version="1.0" encoding="utf-8"?>
<ds:datastoreItem xmlns:ds="http://schemas.openxmlformats.org/officeDocument/2006/customXml" ds:itemID="{D3032AE8-14A9-41E6-8BB9-4553C2FFF265}">
  <ds:schemaRefs>
    <ds:schemaRef ds:uri="http://schemas.microsoft.com/VisualStudio/2011/storyboarding/control"/>
  </ds:schemaRefs>
</ds:datastoreItem>
</file>

<file path=customXml/itemProps13.xml><?xml version="1.0" encoding="utf-8"?>
<ds:datastoreItem xmlns:ds="http://schemas.openxmlformats.org/officeDocument/2006/customXml" ds:itemID="{0D4DAEC8-7379-421E-B3E8-FF083F2516E4}">
  <ds:schemaRefs>
    <ds:schemaRef ds:uri="http://schemas.microsoft.com/VisualStudio/2011/storyboarding/control"/>
  </ds:schemaRefs>
</ds:datastoreItem>
</file>

<file path=customXml/itemProps14.xml><?xml version="1.0" encoding="utf-8"?>
<ds:datastoreItem xmlns:ds="http://schemas.openxmlformats.org/officeDocument/2006/customXml" ds:itemID="{9FC5598C-A48B-466E-84DF-233976B4C748}">
  <ds:schemaRefs>
    <ds:schemaRef ds:uri="http://schemas.microsoft.com/VisualStudio/2011/storyboarding/control"/>
  </ds:schemaRefs>
</ds:datastoreItem>
</file>

<file path=customXml/itemProps15.xml><?xml version="1.0" encoding="utf-8"?>
<ds:datastoreItem xmlns:ds="http://schemas.openxmlformats.org/officeDocument/2006/customXml" ds:itemID="{A6D94DE8-F15F-43AD-A388-A694E1BD9139}">
  <ds:schemaRefs>
    <ds:schemaRef ds:uri="http://schemas.microsoft.com/VisualStudio/2011/storyboarding/control"/>
  </ds:schemaRefs>
</ds:datastoreItem>
</file>

<file path=customXml/itemProps16.xml><?xml version="1.0" encoding="utf-8"?>
<ds:datastoreItem xmlns:ds="http://schemas.openxmlformats.org/officeDocument/2006/customXml" ds:itemID="{5FE5A711-5FF7-468A-A15C-AB3FD5542810}">
  <ds:schemaRefs>
    <ds:schemaRef ds:uri="http://schemas.microsoft.com/VisualStudio/2011/storyboarding/control"/>
  </ds:schemaRefs>
</ds:datastoreItem>
</file>

<file path=customXml/itemProps17.xml><?xml version="1.0" encoding="utf-8"?>
<ds:datastoreItem xmlns:ds="http://schemas.openxmlformats.org/officeDocument/2006/customXml" ds:itemID="{601947C4-8FA2-43F3-9CB9-90173E781943}">
  <ds:schemaRefs>
    <ds:schemaRef ds:uri="http://schemas.microsoft.com/VisualStudio/2011/storyboarding/control"/>
  </ds:schemaRefs>
</ds:datastoreItem>
</file>

<file path=customXml/itemProps18.xml><?xml version="1.0" encoding="utf-8"?>
<ds:datastoreItem xmlns:ds="http://schemas.openxmlformats.org/officeDocument/2006/customXml" ds:itemID="{65784D5D-17A2-4EAB-8C11-E93C4BBA65A1}">
  <ds:schemaRefs>
    <ds:schemaRef ds:uri="http://schemas.microsoft.com/VisualStudio/2011/storyboarding/control"/>
  </ds:schemaRefs>
</ds:datastoreItem>
</file>

<file path=customXml/itemProps19.xml><?xml version="1.0" encoding="utf-8"?>
<ds:datastoreItem xmlns:ds="http://schemas.openxmlformats.org/officeDocument/2006/customXml" ds:itemID="{691E17B0-6F7F-47DA-8A5A-471D5D94C627}">
  <ds:schemaRefs>
    <ds:schemaRef ds:uri="http://schemas.microsoft.com/VisualStudio/2011/storyboarding/control"/>
  </ds:schemaRefs>
</ds:datastoreItem>
</file>

<file path=customXml/itemProps2.xml><?xml version="1.0" encoding="utf-8"?>
<ds:datastoreItem xmlns:ds="http://schemas.openxmlformats.org/officeDocument/2006/customXml" ds:itemID="{0C3302FE-023B-4960-86F4-A52F2D0F00A9}">
  <ds:schemaRefs>
    <ds:schemaRef ds:uri="http://schemas.microsoft.com/VisualStudio/2011/storyboarding/control"/>
  </ds:schemaRefs>
</ds:datastoreItem>
</file>

<file path=customXml/itemProps20.xml><?xml version="1.0" encoding="utf-8"?>
<ds:datastoreItem xmlns:ds="http://schemas.openxmlformats.org/officeDocument/2006/customXml" ds:itemID="{38368642-3002-43E5-9C56-FCF22FCDC09A}">
  <ds:schemaRefs>
    <ds:schemaRef ds:uri="http://schemas.microsoft.com/VisualStudio/2011/storyboarding/control"/>
  </ds:schemaRefs>
</ds:datastoreItem>
</file>

<file path=customXml/itemProps21.xml><?xml version="1.0" encoding="utf-8"?>
<ds:datastoreItem xmlns:ds="http://schemas.openxmlformats.org/officeDocument/2006/customXml" ds:itemID="{DE7BE20B-BA3B-4BBB-A0E8-B6D05392D5B9}">
  <ds:schemaRefs>
    <ds:schemaRef ds:uri="http://schemas.microsoft.com/VisualStudio/2011/storyboarding/control"/>
  </ds:schemaRefs>
</ds:datastoreItem>
</file>

<file path=customXml/itemProps3.xml><?xml version="1.0" encoding="utf-8"?>
<ds:datastoreItem xmlns:ds="http://schemas.openxmlformats.org/officeDocument/2006/customXml" ds:itemID="{71CC8F26-EBDF-4C61-A174-166EB0BAE3DB}">
  <ds:schemaRefs>
    <ds:schemaRef ds:uri="http://schemas.microsoft.com/VisualStudio/2011/storyboarding/control"/>
  </ds:schemaRefs>
</ds:datastoreItem>
</file>

<file path=customXml/itemProps4.xml><?xml version="1.0" encoding="utf-8"?>
<ds:datastoreItem xmlns:ds="http://schemas.openxmlformats.org/officeDocument/2006/customXml" ds:itemID="{C176DCAA-8368-4E65-88CD-641F6A11891E}">
  <ds:schemaRefs>
    <ds:schemaRef ds:uri="http://schemas.microsoft.com/VisualStudio/2011/storyboarding/control"/>
  </ds:schemaRefs>
</ds:datastoreItem>
</file>

<file path=customXml/itemProps5.xml><?xml version="1.0" encoding="utf-8"?>
<ds:datastoreItem xmlns:ds="http://schemas.openxmlformats.org/officeDocument/2006/customXml" ds:itemID="{055C2FF4-F9AD-4137-B2D2-E44CB10EDD81}">
  <ds:schemaRefs>
    <ds:schemaRef ds:uri="http://schemas.microsoft.com/VisualStudio/2011/storyboarding/control"/>
  </ds:schemaRefs>
</ds:datastoreItem>
</file>

<file path=customXml/itemProps6.xml><?xml version="1.0" encoding="utf-8"?>
<ds:datastoreItem xmlns:ds="http://schemas.openxmlformats.org/officeDocument/2006/customXml" ds:itemID="{B7320062-1DA2-42C8-AA04-643184D7F41E}">
  <ds:schemaRefs>
    <ds:schemaRef ds:uri="http://schemas.microsoft.com/VisualStudio/2011/storyboarding/control"/>
  </ds:schemaRefs>
</ds:datastoreItem>
</file>

<file path=customXml/itemProps7.xml><?xml version="1.0" encoding="utf-8"?>
<ds:datastoreItem xmlns:ds="http://schemas.openxmlformats.org/officeDocument/2006/customXml" ds:itemID="{628EAB25-F23C-4A91-8FC2-DD3A0798056D}">
  <ds:schemaRefs>
    <ds:schemaRef ds:uri="http://schemas.microsoft.com/VisualStudio/2011/storyboarding/control"/>
  </ds:schemaRefs>
</ds:datastoreItem>
</file>

<file path=customXml/itemProps8.xml><?xml version="1.0" encoding="utf-8"?>
<ds:datastoreItem xmlns:ds="http://schemas.openxmlformats.org/officeDocument/2006/customXml" ds:itemID="{0C1F3736-177D-4A2E-874F-13A38C73BF22}">
  <ds:schemaRefs>
    <ds:schemaRef ds:uri="http://schemas.microsoft.com/VisualStudio/2011/storyboarding/control"/>
  </ds:schemaRefs>
</ds:datastoreItem>
</file>

<file path=customXml/itemProps9.xml><?xml version="1.0" encoding="utf-8"?>
<ds:datastoreItem xmlns:ds="http://schemas.openxmlformats.org/officeDocument/2006/customXml" ds:itemID="{C65394E0-B5A6-4178-B407-21A9196C3332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1216</TotalTime>
  <Words>304</Words>
  <Application>Microsoft Office PowerPoint</Application>
  <PresentationFormat>Широкоэкранный</PresentationFormat>
  <Paragraphs>64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Игорь Жуков</dc:creator>
  <cp:lastModifiedBy>Vasileva</cp:lastModifiedBy>
  <cp:revision>191</cp:revision>
  <cp:lastPrinted>2020-02-17T07:50:59Z</cp:lastPrinted>
  <dcterms:created xsi:type="dcterms:W3CDTF">2018-10-21T08:49:35Z</dcterms:created>
  <dcterms:modified xsi:type="dcterms:W3CDTF">2020-03-18T10:55:23Z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